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73" r:id="rId5"/>
    <p:sldId id="258" r:id="rId6"/>
    <p:sldId id="260" r:id="rId7"/>
    <p:sldId id="272" r:id="rId8"/>
    <p:sldId id="265" r:id="rId9"/>
    <p:sldId id="263" r:id="rId10"/>
    <p:sldId id="261" r:id="rId11"/>
    <p:sldId id="262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F230"/>
    <a:srgbClr val="C002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05" autoAdjust="0"/>
    <p:restoredTop sz="94660"/>
  </p:normalViewPr>
  <p:slideViewPr>
    <p:cSldViewPr>
      <p:cViewPr varScale="1">
        <p:scale>
          <a:sx n="113" d="100"/>
          <a:sy n="113" d="100"/>
        </p:scale>
        <p:origin x="147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BBB9A-67D3-439A-99BF-CD9E970D602D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24091-1F67-4523-963F-5AF6641F39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312A-6AC0-44FC-B00B-A21C4FE5659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ACA2-DD13-4E96-9F92-BFFD30B4C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312A-6AC0-44FC-B00B-A21C4FE5659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ACA2-DD13-4E96-9F92-BFFD30B4C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312A-6AC0-44FC-B00B-A21C4FE5659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ACA2-DD13-4E96-9F92-BFFD30B4C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312A-6AC0-44FC-B00B-A21C4FE5659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ACA2-DD13-4E96-9F92-BFFD30B4C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312A-6AC0-44FC-B00B-A21C4FE5659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ACA2-DD13-4E96-9F92-BFFD30B4C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312A-6AC0-44FC-B00B-A21C4FE5659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ACA2-DD13-4E96-9F92-BFFD30B4C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312A-6AC0-44FC-B00B-A21C4FE5659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ACA2-DD13-4E96-9F92-BFFD30B4C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312A-6AC0-44FC-B00B-A21C4FE5659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ACA2-DD13-4E96-9F92-BFFD30B4C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312A-6AC0-44FC-B00B-A21C4FE5659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ACA2-DD13-4E96-9F92-BFFD30B4C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312A-6AC0-44FC-B00B-A21C4FE5659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ACA2-DD13-4E96-9F92-BFFD30B4C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312A-6AC0-44FC-B00B-A21C4FE5659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ACA2-DD13-4E96-9F92-BFFD30B4C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5312A-6AC0-44FC-B00B-A21C4FE5659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5ACA2-DD13-4E96-9F92-BFFD30B4C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emf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4400" y="1981200"/>
            <a:ext cx="3505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2400" noProof="1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Định nghĩa</a:t>
            </a:r>
            <a:r>
              <a:rPr lang="en-US" sz="2400" noProof="1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noProof="1">
              <a:ln w="10160">
                <a:solidFill>
                  <a:srgbClr val="002060"/>
                </a:solidFill>
                <a:prstDash val="solid"/>
              </a:ln>
              <a:solidFill>
                <a:srgbClr val="0070C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noProof="1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vi-VN" sz="2400" noProof="1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Biểu thức tọa độ.</a:t>
            </a:r>
          </a:p>
          <a:p>
            <a:r>
              <a:rPr lang="vi-VN" sz="2400" noProof="1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vi-VN" sz="2400" noProof="1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Tính chất.</a:t>
            </a:r>
          </a:p>
          <a:p>
            <a:r>
              <a:rPr lang="vi-VN" sz="2400" noProof="1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vi-VN" sz="2400" noProof="1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Hình có trục đối xứng</a:t>
            </a:r>
            <a:r>
              <a:rPr lang="en-US" sz="2400" dirty="0">
                <a:ln w="10160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Oval 6">
            <a:hlinkClick r:id="rId2" action="ppaction://hlinksldjump"/>
          </p:cNvPr>
          <p:cNvSpPr/>
          <p:nvPr/>
        </p:nvSpPr>
        <p:spPr>
          <a:xfrm>
            <a:off x="762000" y="2057400"/>
            <a:ext cx="533400" cy="381000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rgbClr val="002060"/>
                </a:solidFill>
              </a:rPr>
              <a:t>I</a:t>
            </a:r>
          </a:p>
        </p:txBody>
      </p:sp>
      <p:sp>
        <p:nvSpPr>
          <p:cNvPr id="8" name="Oval 7"/>
          <p:cNvSpPr/>
          <p:nvPr/>
        </p:nvSpPr>
        <p:spPr>
          <a:xfrm>
            <a:off x="762000" y="2819400"/>
            <a:ext cx="533400" cy="381000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II</a:t>
            </a:r>
          </a:p>
        </p:txBody>
      </p:sp>
      <p:sp>
        <p:nvSpPr>
          <p:cNvPr id="9" name="Oval 8"/>
          <p:cNvSpPr/>
          <p:nvPr/>
        </p:nvSpPr>
        <p:spPr>
          <a:xfrm>
            <a:off x="762000" y="3505200"/>
            <a:ext cx="533400" cy="381000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III</a:t>
            </a:r>
          </a:p>
        </p:txBody>
      </p:sp>
      <p:sp>
        <p:nvSpPr>
          <p:cNvPr id="10" name="Oval 9">
            <a:hlinkClick r:id="rId3" action="ppaction://hlinksldjump"/>
          </p:cNvPr>
          <p:cNvSpPr/>
          <p:nvPr/>
        </p:nvSpPr>
        <p:spPr>
          <a:xfrm>
            <a:off x="762000" y="4191000"/>
            <a:ext cx="533400" cy="381000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IV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C002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457200" y="6324600"/>
            <a:ext cx="8229600" cy="381000"/>
            <a:chOff x="6934200" y="5867400"/>
            <a:chExt cx="1981200" cy="762000"/>
          </a:xfrm>
        </p:grpSpPr>
        <p:sp>
          <p:nvSpPr>
            <p:cNvPr id="18" name="Isosceles Triangle 17"/>
            <p:cNvSpPr/>
            <p:nvPr/>
          </p:nvSpPr>
          <p:spPr>
            <a:xfrm>
              <a:off x="7467600" y="6096000"/>
              <a:ext cx="533400" cy="533400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7848600" y="6096000"/>
              <a:ext cx="533400" cy="533400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/>
            <p:cNvSpPr/>
            <p:nvPr/>
          </p:nvSpPr>
          <p:spPr>
            <a:xfrm>
              <a:off x="8153400" y="6019800"/>
              <a:ext cx="533400" cy="533400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sosceles Triangle 20"/>
            <p:cNvSpPr/>
            <p:nvPr/>
          </p:nvSpPr>
          <p:spPr>
            <a:xfrm>
              <a:off x="8382000" y="5867400"/>
              <a:ext cx="533400" cy="533400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/>
            <p:cNvSpPr/>
            <p:nvPr/>
          </p:nvSpPr>
          <p:spPr>
            <a:xfrm>
              <a:off x="6934200" y="5867400"/>
              <a:ext cx="533400" cy="533400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7162800" y="6019800"/>
              <a:ext cx="533400" cy="533400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ounded Rectangle 26"/>
          <p:cNvSpPr/>
          <p:nvPr/>
        </p:nvSpPr>
        <p:spPr>
          <a:xfrm>
            <a:off x="685800" y="457200"/>
            <a:ext cx="7772400" cy="838200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§3 </a:t>
            </a:r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PHÉP ĐỐI XỨNG TRỤC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45E40B7-AA5C-4874-BAE2-7ED882B39B0C}"/>
              </a:ext>
            </a:extLst>
          </p:cNvPr>
          <p:cNvSpPr/>
          <p:nvPr/>
        </p:nvSpPr>
        <p:spPr>
          <a:xfrm>
            <a:off x="914400" y="5715000"/>
            <a:ext cx="3657600" cy="495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: </a:t>
            </a:r>
            <a:r>
              <a:rPr lang="en-US" dirty="0" err="1"/>
              <a:t>Trần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Sáng</a:t>
            </a:r>
            <a:endParaRPr lang="en-US" dirty="0"/>
          </a:p>
        </p:txBody>
      </p:sp>
    </p:spTree>
  </p:cSld>
  <p:clrMapOvr>
    <a:masterClrMapping/>
  </p:clrMapOvr>
  <p:transition spd="med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IV. TRỤC ĐỐI XỨNG CỦA MỘT HÌNH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81000" y="838200"/>
            <a:ext cx="8077200" cy="1143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400" b="1" noProof="1">
                <a:latin typeface="Times New Roman" pitchFamily="18" charset="0"/>
                <a:cs typeface="Times New Roman" pitchFamily="18" charset="0"/>
              </a:rPr>
              <a:t>Định nghĩa: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Đường thẳng d được gọi là trục đối xứng của hình </a:t>
            </a:r>
            <a:r>
              <a:rPr lang="vi-VN" sz="2400" b="1" noProof="1">
                <a:latin typeface=".VnShelley Allegro" pitchFamily="82" charset="0"/>
                <a:cs typeface="Times New Roman" pitchFamily="18" charset="0"/>
              </a:rPr>
              <a:t>H</a:t>
            </a:r>
            <a:r>
              <a:rPr lang="vi-VN" sz="2400" noProof="1">
                <a:latin typeface=".VnShelley Allegro" pitchFamily="82" charset="0"/>
                <a:cs typeface="Times New Roman" pitchFamily="18" charset="0"/>
              </a:rPr>
              <a:t>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nếu phép đối xứng qua d biến </a:t>
            </a:r>
            <a:r>
              <a:rPr lang="vi-VN" sz="2400" b="1" noProof="1">
                <a:latin typeface=".VnShelley Allegro" pitchFamily="82" charset="0"/>
                <a:cs typeface="Times New Roman" pitchFamily="18" charset="0"/>
              </a:rPr>
              <a:t>H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 thành chính nó.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2098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Khi đó ta nói </a:t>
            </a:r>
            <a:r>
              <a:rPr lang="vi-VN" sz="2400" b="1" noProof="1">
                <a:latin typeface=".VnShelley Allegro" pitchFamily="82" charset="0"/>
                <a:cs typeface="Times New Roman" pitchFamily="18" charset="0"/>
              </a:rPr>
              <a:t>H </a:t>
            </a:r>
            <a:r>
              <a:rPr lang="vi-VN" sz="2400" noProof="1">
                <a:latin typeface=".VnShelley Allegro" pitchFamily="82" charset="0"/>
                <a:cs typeface="Times New Roman" pitchFamily="18" charset="0"/>
              </a:rPr>
              <a:t> 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là hình có trục đối xứng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953000" y="2133600"/>
            <a:ext cx="2921442" cy="4572794"/>
            <a:chOff x="4953000" y="2133600"/>
            <a:chExt cx="2921442" cy="4572794"/>
          </a:xfrm>
        </p:grpSpPr>
        <p:pic>
          <p:nvPicPr>
            <p:cNvPr id="7" name="Picture 6" descr="tải xuống (3)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53000" y="2895600"/>
              <a:ext cx="2921442" cy="3326394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/>
          </p:nvCxnSpPr>
          <p:spPr>
            <a:xfrm rot="5400000">
              <a:off x="4191000" y="4495800"/>
              <a:ext cx="4419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400800" y="2133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Ví dụ: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8382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a) M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ột số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hình có trục đối xứng (hình a).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295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b) Mỗi hình sau đây là hình không có trục đối xứng (hình b).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143000" y="2209800"/>
            <a:ext cx="6705600" cy="2895600"/>
            <a:chOff x="762000" y="2209800"/>
            <a:chExt cx="7562850" cy="3829110"/>
          </a:xfrm>
        </p:grpSpPr>
        <p:grpSp>
          <p:nvGrpSpPr>
            <p:cNvPr id="12" name="Group 11"/>
            <p:cNvGrpSpPr/>
            <p:nvPr/>
          </p:nvGrpSpPr>
          <p:grpSpPr>
            <a:xfrm>
              <a:off x="762000" y="2209800"/>
              <a:ext cx="7562850" cy="3132889"/>
              <a:chOff x="762000" y="2209800"/>
              <a:chExt cx="7562850" cy="3132889"/>
            </a:xfrm>
          </p:grpSpPr>
          <p:pic>
            <p:nvPicPr>
              <p:cNvPr id="8" name="Picture 7" descr="Triangolo-Scaleno.pn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62000" y="2209800"/>
                <a:ext cx="2514600" cy="3132889"/>
              </a:xfrm>
              <a:prstGeom prst="rect">
                <a:avLst/>
              </a:prstGeom>
            </p:spPr>
          </p:pic>
          <p:pic>
            <p:nvPicPr>
              <p:cNvPr id="10" name="Picture 9" descr="tải xuống (1)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33800" y="2819400"/>
                <a:ext cx="2143125" cy="2371725"/>
              </a:xfrm>
              <a:prstGeom prst="rect">
                <a:avLst/>
              </a:prstGeom>
            </p:spPr>
          </p:pic>
          <p:pic>
            <p:nvPicPr>
              <p:cNvPr id="11" name="Picture 10" descr="tải xuống (2).png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00800" y="2895600"/>
                <a:ext cx="1924050" cy="2190750"/>
              </a:xfrm>
              <a:prstGeom prst="rect">
                <a:avLst/>
              </a:prstGeom>
            </p:spPr>
          </p:pic>
        </p:grpSp>
        <p:sp>
          <p:nvSpPr>
            <p:cNvPr id="13" name="TextBox 12"/>
            <p:cNvSpPr txBox="1"/>
            <p:nvPr/>
          </p:nvSpPr>
          <p:spPr>
            <a:xfrm>
              <a:off x="4038600" y="5638800"/>
              <a:ext cx="1371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000" noProof="1">
                  <a:latin typeface="Times New Roman" pitchFamily="18" charset="0"/>
                  <a:cs typeface="Times New Roman" pitchFamily="18" charset="0"/>
                </a:rPr>
                <a:t>Hình b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33400" y="2362200"/>
            <a:ext cx="8368669" cy="2819400"/>
            <a:chOff x="533400" y="1828800"/>
            <a:chExt cx="8368669" cy="2819400"/>
          </a:xfrm>
        </p:grpSpPr>
        <p:pic>
          <p:nvPicPr>
            <p:cNvPr id="30722" name="Picture 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33400" y="1828800"/>
              <a:ext cx="3226034" cy="2819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724" name="Picture 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581400" y="1981200"/>
              <a:ext cx="2629448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725" name="Picture 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172200" y="2057400"/>
              <a:ext cx="2729869" cy="2282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52400"/>
            <a:ext cx="78486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Trong thực tế, chúng ta cũng gặp rất nhiều hình ảnh của phép đối xứng trục.</a:t>
            </a:r>
          </a:p>
        </p:txBody>
      </p:sp>
      <p:pic>
        <p:nvPicPr>
          <p:cNvPr id="3" name="Picture 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295400"/>
            <a:ext cx="6400800" cy="3200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4000" y="4953000"/>
            <a:ext cx="624840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Họa tiết trang trí </a:t>
            </a:r>
          </a:p>
        </p:txBody>
      </p:sp>
      <p:pic>
        <p:nvPicPr>
          <p:cNvPr id="5" name="Picture 4" descr="1_15004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524000"/>
            <a:ext cx="6934200" cy="3581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5486401"/>
            <a:ext cx="68580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Chùa Dâu ở Bắc Ninh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4" grpId="1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noProof="1">
                <a:latin typeface="Times New Roman" pitchFamily="18" charset="0"/>
                <a:cs typeface="Times New Roman" pitchFamily="18" charset="0"/>
              </a:rPr>
              <a:t>Hoạt động: </a:t>
            </a:r>
            <a:endParaRPr lang="vi-VN" sz="2400" noProof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8382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a) Trong các chữ cái dưới đây, chữ nào có trục đối xứng?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13716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/>
              <a:t>H A L O N 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2743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b) Tìm một số hình tứ giác có trục đối xứng.</a:t>
            </a:r>
          </a:p>
        </p:txBody>
      </p:sp>
      <p:sp>
        <p:nvSpPr>
          <p:cNvPr id="6" name="Smiley Face 5">
            <a:hlinkClick r:id="rId2" action="ppaction://hlinksldjump"/>
          </p:cNvPr>
          <p:cNvSpPr/>
          <p:nvPr/>
        </p:nvSpPr>
        <p:spPr>
          <a:xfrm>
            <a:off x="7848600" y="5715000"/>
            <a:ext cx="609600" cy="609600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838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a) Các chữ cái có trục đối xứng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3810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noProof="1">
                <a:latin typeface="Times New Roman" pitchFamily="18" charset="0"/>
                <a:cs typeface="Times New Roman" pitchFamily="18" charset="0"/>
              </a:rPr>
              <a:t>Đáp án: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22098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Các chữ cái không có trục đối xứng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36576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giác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xứng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362200" y="4020284"/>
            <a:ext cx="4114800" cy="2837716"/>
            <a:chOff x="4343400" y="1296194"/>
            <a:chExt cx="4114800" cy="2837716"/>
          </a:xfrm>
        </p:grpSpPr>
        <p:grpSp>
          <p:nvGrpSpPr>
            <p:cNvPr id="33" name="Group 32"/>
            <p:cNvGrpSpPr/>
            <p:nvPr/>
          </p:nvGrpSpPr>
          <p:grpSpPr>
            <a:xfrm>
              <a:off x="4343400" y="1296194"/>
              <a:ext cx="4114800" cy="2437606"/>
              <a:chOff x="5334000" y="915988"/>
              <a:chExt cx="4114800" cy="2437606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6477000" y="1143795"/>
                <a:ext cx="1905000" cy="1828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 flipV="1">
                <a:off x="5334000" y="2057400"/>
                <a:ext cx="4114800" cy="794"/>
              </a:xfrm>
              <a:prstGeom prst="line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172994" y="2134394"/>
                <a:ext cx="2437606" cy="7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5638800" y="3733800"/>
              <a:ext cx="1600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Hình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vuông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200400" y="4419600"/>
            <a:ext cx="2438400" cy="2152710"/>
            <a:chOff x="3124200" y="4191000"/>
            <a:chExt cx="2438400" cy="2152710"/>
          </a:xfrm>
        </p:grpSpPr>
        <p:grpSp>
          <p:nvGrpSpPr>
            <p:cNvPr id="24" name="Group 23"/>
            <p:cNvGrpSpPr/>
            <p:nvPr/>
          </p:nvGrpSpPr>
          <p:grpSpPr>
            <a:xfrm>
              <a:off x="3124200" y="4191000"/>
              <a:ext cx="2438400" cy="1753394"/>
              <a:chOff x="5334000" y="4495800"/>
              <a:chExt cx="2438400" cy="1753394"/>
            </a:xfrm>
          </p:grpSpPr>
          <p:sp>
            <p:nvSpPr>
              <p:cNvPr id="18" name="Trapezoid 17"/>
              <p:cNvSpPr/>
              <p:nvPr/>
            </p:nvSpPr>
            <p:spPr>
              <a:xfrm>
                <a:off x="5334000" y="4648200"/>
                <a:ext cx="2438400" cy="1295400"/>
              </a:xfrm>
              <a:prstGeom prst="trapezoid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 rot="5400000">
                <a:off x="5676106" y="5372100"/>
                <a:ext cx="1753394" cy="79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Box 37"/>
            <p:cNvSpPr txBox="1"/>
            <p:nvPr/>
          </p:nvSpPr>
          <p:spPr>
            <a:xfrm>
              <a:off x="3581400" y="59436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Hình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thang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cân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209800" y="4324290"/>
            <a:ext cx="4419600" cy="2533710"/>
            <a:chOff x="2133600" y="4114800"/>
            <a:chExt cx="4419600" cy="2533710"/>
          </a:xfrm>
        </p:grpSpPr>
        <p:grpSp>
          <p:nvGrpSpPr>
            <p:cNvPr id="23" name="Group 22"/>
            <p:cNvGrpSpPr/>
            <p:nvPr/>
          </p:nvGrpSpPr>
          <p:grpSpPr>
            <a:xfrm>
              <a:off x="2133600" y="4114800"/>
              <a:ext cx="4419600" cy="1981200"/>
              <a:chOff x="304800" y="4267994"/>
              <a:chExt cx="4419600" cy="2056606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38200" y="4648200"/>
                <a:ext cx="3352800" cy="129540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 rot="5400000">
                <a:off x="1486694" y="5295900"/>
                <a:ext cx="2056606" cy="79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304800" y="5257800"/>
                <a:ext cx="44196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3429000" y="6248400"/>
              <a:ext cx="2057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Hình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chư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̃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nhật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" name="Smiley Face 25">
            <a:hlinkClick r:id="rId2" action="ppaction://hlinksldjump"/>
          </p:cNvPr>
          <p:cNvSpPr/>
          <p:nvPr/>
        </p:nvSpPr>
        <p:spPr>
          <a:xfrm>
            <a:off x="8153400" y="5867400"/>
            <a:ext cx="609600" cy="533400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667000" y="1143000"/>
            <a:ext cx="358623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/>
              <a:t>H  A  O</a:t>
            </a:r>
            <a:endParaRPr lang="en-US" sz="8800" dirty="0"/>
          </a:p>
        </p:txBody>
      </p:sp>
      <p:sp>
        <p:nvSpPr>
          <p:cNvPr id="30" name="Rectangle 29"/>
          <p:cNvSpPr/>
          <p:nvPr/>
        </p:nvSpPr>
        <p:spPr>
          <a:xfrm>
            <a:off x="2590800" y="2362200"/>
            <a:ext cx="3657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/>
              <a:t>L  N  G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3" grpId="0"/>
      <p:bldP spid="6" grpId="1"/>
      <p:bldP spid="8" grpId="0"/>
      <p:bldP spid="28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Củng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́: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990600"/>
            <a:ext cx="7848600" cy="30777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Kiến thức cần nắm:</a:t>
            </a:r>
          </a:p>
          <a:p>
            <a:pPr>
              <a:spcAft>
                <a:spcPts val="1200"/>
              </a:spcAft>
            </a:pP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Định nghĩa phép đối xứng trục. </a:t>
            </a:r>
          </a:p>
          <a:p>
            <a:pPr>
              <a:spcAft>
                <a:spcPts val="1200"/>
              </a:spcAft>
            </a:pP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Biểu thức tọa độ của phép đối xứng trục.</a:t>
            </a:r>
          </a:p>
          <a:p>
            <a:pPr>
              <a:spcAft>
                <a:spcPts val="1200"/>
              </a:spcAft>
            </a:pP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Các tính chất của phép đối xứng trục.</a:t>
            </a:r>
          </a:p>
          <a:p>
            <a:pPr>
              <a:spcAft>
                <a:spcPts val="1200"/>
              </a:spcAft>
            </a:pP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Định nghĩa và cách xác định hình có trục đối xứng.</a:t>
            </a:r>
          </a:p>
          <a:p>
            <a:pPr>
              <a:spcAft>
                <a:spcPts val="1200"/>
              </a:spcAft>
            </a:pP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Ôn bài và làm bài tập trong sách giáo khoa và sách bài tập. </a:t>
            </a:r>
          </a:p>
        </p:txBody>
      </p:sp>
      <p:sp>
        <p:nvSpPr>
          <p:cNvPr id="5" name="Oval 4">
            <a:hlinkClick r:id="rId2" action="ppaction://hlinksldjump"/>
          </p:cNvPr>
          <p:cNvSpPr/>
          <p:nvPr/>
        </p:nvSpPr>
        <p:spPr>
          <a:xfrm>
            <a:off x="914400" y="1676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914400" y="3200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" name="Oval 6">
            <a:hlinkClick r:id="rId4" action="ppaction://hlinksldjump"/>
          </p:cNvPr>
          <p:cNvSpPr/>
          <p:nvPr/>
        </p:nvSpPr>
        <p:spPr>
          <a:xfrm>
            <a:off x="914400" y="2133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" name="Oval 7">
            <a:hlinkClick r:id="rId5" action="ppaction://hlinksldjump"/>
          </p:cNvPr>
          <p:cNvSpPr/>
          <p:nvPr/>
        </p:nvSpPr>
        <p:spPr>
          <a:xfrm>
            <a:off x="914400" y="2667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I. ĐỊNH NGHĨA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81000" y="990600"/>
            <a:ext cx="8229600" cy="1905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400" b="1" noProof="1">
                <a:latin typeface="Times New Roman" pitchFamily="18" charset="0"/>
                <a:cs typeface="Times New Roman" pitchFamily="18" charset="0"/>
              </a:rPr>
              <a:t>Định nghĩa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: Cho đường thẳng d. Phép biến hình biến mỗi điểm M thuộc d thành chính nó, biến mỗi điểm M không thuộc d thành M’ sao cho d là đường trung trực của đoạn MM’ được gọi là </a:t>
            </a:r>
            <a:r>
              <a:rPr lang="vi-VN" sz="2400" i="1" noProof="1">
                <a:latin typeface="Times New Roman" pitchFamily="18" charset="0"/>
                <a:cs typeface="Times New Roman" pitchFamily="18" charset="0"/>
              </a:rPr>
              <a:t>phép đối xứng qua đường thẳng d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vi-VN" sz="2400" i="1" noProof="1">
                <a:latin typeface="Times New Roman" pitchFamily="18" charset="0"/>
                <a:cs typeface="Times New Roman" pitchFamily="18" charset="0"/>
              </a:rPr>
              <a:t>phép đối xứng trục d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3352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Kí hiệu: </a:t>
            </a:r>
            <a:r>
              <a:rPr lang="vi-VN" sz="2400" b="1" noProof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2400" b="1" baseline="-25000" noProof="1">
                <a:latin typeface="Times New Roman" pitchFamily="18" charset="0"/>
                <a:cs typeface="Times New Roman" pitchFamily="18" charset="0"/>
              </a:rPr>
              <a:t>d</a:t>
            </a:r>
            <a:endParaRPr lang="vi-VN" sz="2400" b="1" noProof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514850" y="4343400"/>
          <a:ext cx="114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5" imgW="114120" imgH="431640" progId="Equation.3">
                  <p:embed/>
                </p:oleObj>
              </mc:Choice>
              <mc:Fallback>
                <p:oleObj name="Equation" r:id="rId5" imgW="11412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4343400"/>
                        <a:ext cx="1143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33400" y="3886200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Đường thẳng d được gọi là </a:t>
            </a:r>
            <a:r>
              <a:rPr lang="vi-VN" sz="2400" i="1" noProof="1">
                <a:latin typeface="Times New Roman" pitchFamily="18" charset="0"/>
                <a:cs typeface="Times New Roman" pitchFamily="18" charset="0"/>
              </a:rPr>
              <a:t>trục đối xứng.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191000" y="3124200"/>
            <a:ext cx="4419600" cy="2895600"/>
            <a:chOff x="4191000" y="3124200"/>
            <a:chExt cx="4419600" cy="2895600"/>
          </a:xfrm>
        </p:grpSpPr>
        <p:pic>
          <p:nvPicPr>
            <p:cNvPr id="9" name="Picture 8" descr="Screenshot (78).png"/>
            <p:cNvPicPr>
              <a:picLocks noChangeAspect="1"/>
            </p:cNvPicPr>
            <p:nvPr/>
          </p:nvPicPr>
          <p:blipFill>
            <a:blip r:embed="rId7"/>
            <a:srcRect l="16666" t="21838" r="55000" b="36660"/>
            <a:stretch>
              <a:fillRect/>
            </a:stretch>
          </p:blipFill>
          <p:spPr>
            <a:xfrm>
              <a:off x="4191000" y="3124200"/>
              <a:ext cx="4419600" cy="2895600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6400800" y="4495800"/>
              <a:ext cx="76200" cy="7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7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Nếu hình </a:t>
            </a:r>
            <a:r>
              <a:rPr lang="vi-VN" sz="2400" b="1" noProof="1">
                <a:latin typeface=".VnShelley Allegro" pitchFamily="82" charset="0"/>
                <a:cs typeface="Times New Roman" pitchFamily="18" charset="0"/>
              </a:rPr>
              <a:t>H  ‘</a:t>
            </a:r>
            <a:r>
              <a:rPr lang="vi-VN" sz="2400" noProof="1">
                <a:latin typeface=".VnShelley Allegro" pitchFamily="82" charset="0"/>
                <a:cs typeface="Times New Roman" pitchFamily="18" charset="0"/>
              </a:rPr>
              <a:t>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là ảnh của </a:t>
            </a:r>
            <a:r>
              <a:rPr lang="vi-VN" sz="2400" b="1" noProof="1">
                <a:latin typeface=".VnShelley Allegro" pitchFamily="82" charset="0"/>
                <a:cs typeface="Times New Roman" pitchFamily="18" charset="0"/>
              </a:rPr>
              <a:t>H</a:t>
            </a:r>
            <a:r>
              <a:rPr lang="vi-VN" sz="2400" noProof="1">
                <a:latin typeface=".VnShelley Allegro" pitchFamily="82" charset="0"/>
                <a:cs typeface="Times New Roman" pitchFamily="18" charset="0"/>
              </a:rPr>
              <a:t> 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qua phép đối xứng trục d thì ta còn nói </a:t>
            </a:r>
            <a:r>
              <a:rPr lang="vi-VN" sz="2400" b="1" noProof="1">
                <a:latin typeface=".VnShelley Allegro" pitchFamily="82" charset="0"/>
                <a:cs typeface="Times New Roman" pitchFamily="18" charset="0"/>
              </a:rPr>
              <a:t>H 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đối xứng với </a:t>
            </a:r>
            <a:r>
              <a:rPr lang="vi-VN" sz="2400" b="1" noProof="1">
                <a:latin typeface=".VnShelley Allegro" pitchFamily="82" charset="0"/>
                <a:cs typeface="Times New Roman" pitchFamily="18" charset="0"/>
              </a:rPr>
              <a:t>H  ‘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qua d hay </a:t>
            </a:r>
            <a:r>
              <a:rPr lang="vi-VN" sz="2400" b="1" noProof="1">
                <a:latin typeface=".VnShelley Allegro" pitchFamily="82" charset="0"/>
                <a:cs typeface="Times New Roman" pitchFamily="18" charset="0"/>
              </a:rPr>
              <a:t>H</a:t>
            </a:r>
            <a:r>
              <a:rPr lang="vi-VN" sz="2400" noProof="1">
                <a:latin typeface=".VnShelley Allegro" pitchFamily="82" charset="0"/>
                <a:cs typeface="Times New Roman" pitchFamily="18" charset="0"/>
              </a:rPr>
              <a:t>  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và </a:t>
            </a:r>
            <a:r>
              <a:rPr lang="vi-VN" sz="2400" b="1" noProof="1">
                <a:latin typeface=".VnShelley Allegro" pitchFamily="82" charset="0"/>
                <a:cs typeface="Times New Roman" pitchFamily="18" charset="0"/>
              </a:rPr>
              <a:t>H  ‘</a:t>
            </a:r>
            <a:r>
              <a:rPr lang="vi-VN" sz="2400" noProof="1">
                <a:latin typeface=".VnShelley Allegro" pitchFamily="82" charset="0"/>
                <a:cs typeface="Times New Roman" pitchFamily="18" charset="0"/>
              </a:rPr>
              <a:t>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đối xứng với nhau qua d.</a:t>
            </a:r>
            <a:endParaRPr lang="vi-VN" sz="2400" noProof="1">
              <a:latin typeface=".VnShelley Allegro" pitchFamily="82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3400" y="1981200"/>
            <a:ext cx="2667000" cy="41549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400" b="1" noProof="1">
                <a:latin typeface="Times New Roman" pitchFamily="18" charset="0"/>
                <a:cs typeface="Times New Roman" pitchFamily="18" charset="0"/>
              </a:rPr>
              <a:t>Ví dụ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: Trên hình vẽ,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 đường thẳng d là đường trung trực của các đoạn thẳng AA’, BB’, CC’,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ta có các điểm A’, B’, C’ lần lượt là ảnh của các điểm A, B, C qua phép đối xứng trục d và ngược lại.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581400" y="1981200"/>
            <a:ext cx="5257800" cy="3962400"/>
            <a:chOff x="3505200" y="1981200"/>
            <a:chExt cx="5334000" cy="3962400"/>
          </a:xfrm>
          <a:noFill/>
        </p:grpSpPr>
        <p:pic>
          <p:nvPicPr>
            <p:cNvPr id="32" name="Picture 31" descr="Screenshot (65).png"/>
            <p:cNvPicPr>
              <a:picLocks noChangeAspect="1"/>
            </p:cNvPicPr>
            <p:nvPr/>
          </p:nvPicPr>
          <p:blipFill>
            <a:blip r:embed="rId2"/>
            <a:srcRect l="30833" t="26285" r="32500" b="24802"/>
            <a:stretch>
              <a:fillRect/>
            </a:stretch>
          </p:blipFill>
          <p:spPr>
            <a:xfrm>
              <a:off x="3505200" y="1981200"/>
              <a:ext cx="5334000" cy="3962400"/>
            </a:xfrm>
            <a:prstGeom prst="rect">
              <a:avLst/>
            </a:prstGeom>
            <a:grpFill/>
          </p:spPr>
        </p:pic>
        <p:cxnSp>
          <p:nvCxnSpPr>
            <p:cNvPr id="35" name="Straight Connector 34"/>
            <p:cNvCxnSpPr/>
            <p:nvPr/>
          </p:nvCxnSpPr>
          <p:spPr>
            <a:xfrm rot="16200000" flipH="1">
              <a:off x="5562600" y="2819400"/>
              <a:ext cx="76200" cy="762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6477000" y="2819400"/>
              <a:ext cx="76200" cy="762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5638800" y="3657600"/>
              <a:ext cx="76200" cy="762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V="1">
              <a:off x="5715000" y="3657600"/>
              <a:ext cx="76200" cy="762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V="1">
              <a:off x="6477000" y="3657600"/>
              <a:ext cx="76200" cy="762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V="1">
              <a:off x="6400800" y="3657600"/>
              <a:ext cx="76200" cy="762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5905500" y="4991100"/>
              <a:ext cx="76200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6287294" y="4991100"/>
              <a:ext cx="75406" cy="794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058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400" b="1" noProof="1">
                <a:latin typeface="Times New Roman" pitchFamily="18" charset="0"/>
                <a:cs typeface="Times New Roman" pitchFamily="18" charset="0"/>
              </a:rPr>
              <a:t>Hoạt động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: Cho hình thoi ABCD. Tìm ảnh của các điểm A, B, C, D qua phép đối xứng trục AC.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524000"/>
            <a:ext cx="434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noProof="1">
                <a:latin typeface="Times New Roman" pitchFamily="18" charset="0"/>
                <a:cs typeface="Times New Roman" pitchFamily="18" charset="0"/>
              </a:rPr>
              <a:t>Đáp án:</a:t>
            </a:r>
          </a:p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Do ABCD là hình thoi có hai đường chéo AC và BD vuông góc với nhau và cắt nhau tại trung điểm mỗi đường nên ta có:</a:t>
            </a:r>
          </a:p>
          <a:p>
            <a:pPr algn="ctr"/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2400" baseline="-25000" noProof="1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(A) = A</a:t>
            </a:r>
          </a:p>
          <a:p>
            <a:pPr algn="ctr"/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2400" baseline="-25000" noProof="1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(C) = C</a:t>
            </a:r>
          </a:p>
          <a:p>
            <a:pPr algn="ctr"/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2400" baseline="-25000" noProof="1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(B) = D</a:t>
            </a:r>
          </a:p>
          <a:p>
            <a:pPr algn="ctr"/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2400" baseline="-25000" noProof="1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(D) = B</a:t>
            </a:r>
          </a:p>
        </p:txBody>
      </p:sp>
      <p:pic>
        <p:nvPicPr>
          <p:cNvPr id="6" name="Picture 5" descr="Screenshot (77).png"/>
          <p:cNvPicPr>
            <a:picLocks noChangeAspect="1"/>
          </p:cNvPicPr>
          <p:nvPr/>
        </p:nvPicPr>
        <p:blipFill>
          <a:blip r:embed="rId2"/>
          <a:srcRect l="18333" t="21838" r="48333" b="42589"/>
          <a:stretch>
            <a:fillRect/>
          </a:stretch>
        </p:blipFill>
        <p:spPr>
          <a:xfrm>
            <a:off x="4953000" y="1447800"/>
            <a:ext cx="373380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9600" y="8382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1) Cho đường thẳng d. Với mỗi điểm M. gọi M</a:t>
            </a:r>
            <a:r>
              <a:rPr lang="vi-VN" sz="2400" baseline="-25000" noProof="1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là hình chiếu vuông góc của M lên đường thẳng  d. Khi đó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0" y="1905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M’  =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vi-VN" sz="2400" baseline="-25000" noProof="1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M)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800" y="25146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2) M’ = Đ</a:t>
            </a:r>
            <a:r>
              <a:rPr lang="vi-VN" sz="2400" baseline="-25000" noProof="1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(M) </a:t>
            </a: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2743200" y="2590800"/>
          <a:ext cx="635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3" imgW="215640" imgH="152280" progId="Equation.3">
                  <p:embed/>
                </p:oleObj>
              </mc:Choice>
              <mc:Fallback>
                <p:oleObj name="Equation" r:id="rId3" imgW="215640" imgH="1522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590800"/>
                        <a:ext cx="6350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200400" y="2514600"/>
            <a:ext cx="3886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M = Đ</a:t>
            </a:r>
            <a:r>
              <a:rPr lang="vi-VN" sz="2400" baseline="-25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(M’).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267200" y="1905000"/>
            <a:ext cx="3429000" cy="461665"/>
            <a:chOff x="4876800" y="1905000"/>
            <a:chExt cx="3429000" cy="461665"/>
          </a:xfrm>
        </p:grpSpPr>
        <p:sp>
          <p:nvSpPr>
            <p:cNvPr id="5" name="Text Box 12"/>
            <p:cNvSpPr txBox="1">
              <a:spLocks noChangeArrowheads="1"/>
            </p:cNvSpPr>
            <p:nvPr/>
          </p:nvSpPr>
          <p:spPr bwMode="auto">
            <a:xfrm>
              <a:off x="4876800" y="1905000"/>
              <a:ext cx="34290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 MM</a:t>
              </a:r>
              <a:r>
                <a:rPr lang="en-US" sz="2400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0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= M</a:t>
              </a:r>
              <a:r>
                <a:rPr lang="en-US" sz="2400" baseline="-25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0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M’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5334000" y="1981200"/>
              <a:ext cx="609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324600" y="1981200"/>
              <a:ext cx="6096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609600" y="3048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noProof="1">
                <a:latin typeface="Times New Roman" pitchFamily="18" charset="0"/>
                <a:cs typeface="Times New Roman" pitchFamily="18" charset="0"/>
              </a:rPr>
              <a:t>Nhận xét:</a:t>
            </a:r>
            <a:endParaRPr lang="vi-VN" sz="2400" noProof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5" grpId="0"/>
      <p:bldP spid="20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II. BIỂU THỨC TỌA ĐỘ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8382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1) Chọn một hệ trục tọa độ Oxy sao cho trục Ox trùng với đường thẳng d. Với mỗi điểm  M = (x, y), gọi M’ = Đ</a:t>
            </a:r>
            <a:r>
              <a:rPr lang="vi-VN" sz="2400" baseline="-25000" noProof="1">
                <a:latin typeface="Times New Roman" pitchFamily="18" charset="0"/>
                <a:cs typeface="Times New Roman" pitchFamily="18" charset="0"/>
              </a:rPr>
              <a:t>d 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(M) = (x’, y’) thì 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990600" y="1752600"/>
          <a:ext cx="1600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545760" imgH="457200" progId="Equation.3">
                  <p:embed/>
                </p:oleObj>
              </mc:Choice>
              <mc:Fallback>
                <p:oleObj name="Equation" r:id="rId3" imgW="54576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752600"/>
                        <a:ext cx="16002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2819400"/>
            <a:ext cx="304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Biểu thức trên được gọi là </a:t>
            </a:r>
            <a:r>
              <a:rPr lang="vi-VN" sz="2400" i="1" noProof="1">
                <a:latin typeface="Times New Roman" pitchFamily="18" charset="0"/>
                <a:cs typeface="Times New Roman" pitchFamily="18" charset="0"/>
              </a:rPr>
              <a:t>biểu thức tọa độ của phép đối xứng qua trục Ox.</a:t>
            </a:r>
          </a:p>
        </p:txBody>
      </p:sp>
      <p:pic>
        <p:nvPicPr>
          <p:cNvPr id="13" name="Picture 12" descr="Screenshot (73).png"/>
          <p:cNvPicPr>
            <a:picLocks noChangeAspect="1"/>
          </p:cNvPicPr>
          <p:nvPr/>
        </p:nvPicPr>
        <p:blipFill>
          <a:blip r:embed="rId5"/>
          <a:srcRect l="13333" t="34367" r="52500" b="9980"/>
          <a:stretch>
            <a:fillRect/>
          </a:stretch>
        </p:blipFill>
        <p:spPr>
          <a:xfrm>
            <a:off x="3505200" y="1752600"/>
            <a:ext cx="5334000" cy="4142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9144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2) Chọn một hệ trục tọa độ Oxy sao cho trục Oy trùng với đường thẳng d. Với mỗi điểm  M = (x, y), gọi M’ = Đ</a:t>
            </a:r>
            <a:r>
              <a:rPr lang="vi-VN" sz="2400" baseline="-25000" noProof="1">
                <a:latin typeface="Times New Roman" pitchFamily="18" charset="0"/>
                <a:cs typeface="Times New Roman" pitchFamily="18" charset="0"/>
              </a:rPr>
              <a:t>d  </a:t>
            </a:r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 (M) = (x’, y’) thì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1143000" y="1752600"/>
          <a:ext cx="1447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name="Equation" r:id="rId3" imgW="533160" imgH="457200" progId="Equation.3">
                  <p:embed/>
                </p:oleObj>
              </mc:Choice>
              <mc:Fallback>
                <p:oleObj name="Equation" r:id="rId3" imgW="53316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752600"/>
                        <a:ext cx="14478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2895600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Biểu thức trên được gọi là </a:t>
            </a:r>
            <a:r>
              <a:rPr lang="vi-VN" sz="2400" i="1" noProof="1">
                <a:latin typeface="Times New Roman" pitchFamily="18" charset="0"/>
                <a:cs typeface="Times New Roman" pitchFamily="18" charset="0"/>
              </a:rPr>
              <a:t>biểu thức tọa độ của phép đối xứng qua trục Oy.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381000"/>
            <a:ext cx="36038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II. BIỂU THỨC TỌA ĐỘ</a:t>
            </a:r>
          </a:p>
        </p:txBody>
      </p:sp>
      <p:pic>
        <p:nvPicPr>
          <p:cNvPr id="7" name="Picture 6" descr="Screenshot (76).png"/>
          <p:cNvPicPr>
            <a:picLocks noChangeAspect="1"/>
          </p:cNvPicPr>
          <p:nvPr/>
        </p:nvPicPr>
        <p:blipFill>
          <a:blip r:embed="rId5"/>
          <a:srcRect l="9167" t="34823" r="61146" b="24308"/>
          <a:stretch>
            <a:fillRect/>
          </a:stretch>
        </p:blipFill>
        <p:spPr>
          <a:xfrm>
            <a:off x="3733800" y="1828800"/>
            <a:ext cx="4876800" cy="3886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III. TÍNH CHẤT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990600"/>
            <a:ext cx="81534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400" b="1" noProof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Tính chất 1: </a:t>
            </a:r>
            <a:r>
              <a:rPr lang="vi-VN" sz="2400" noProof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Phép đối xứng trục bảo toàn khoảng cách giữa hai điểm bất kì.</a:t>
            </a: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381000" y="2514600"/>
          <a:ext cx="3810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3" imgW="1828800" imgH="482400" progId="Equation.3">
                  <p:embed/>
                </p:oleObj>
              </mc:Choice>
              <mc:Fallback>
                <p:oleObj name="Equation" r:id="rId3" imgW="1828800" imgH="482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514600"/>
                        <a:ext cx="38100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1000" y="19812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noProof="1">
                <a:latin typeface="Times New Roman" pitchFamily="18" charset="0"/>
                <a:cs typeface="Times New Roman" pitchFamily="18" charset="0"/>
              </a:rPr>
              <a:t>Tức là: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4572000" y="2286000"/>
            <a:ext cx="3810000" cy="3873953"/>
            <a:chOff x="4572000" y="2286000"/>
            <a:chExt cx="3810000" cy="3873953"/>
          </a:xfrm>
        </p:grpSpPr>
        <p:pic>
          <p:nvPicPr>
            <p:cNvPr id="21511" name="Picture 7"/>
            <p:cNvPicPr>
              <a:picLocks noChangeAspect="1" noChangeArrowheads="1"/>
            </p:cNvPicPr>
            <p:nvPr/>
          </p:nvPicPr>
          <p:blipFill>
            <a:blip r:embed="rId5"/>
            <a:srcRect r="13953"/>
            <a:stretch>
              <a:fillRect/>
            </a:stretch>
          </p:blipFill>
          <p:spPr bwMode="auto">
            <a:xfrm>
              <a:off x="4572000" y="2286000"/>
              <a:ext cx="3810000" cy="3873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14" name="Straight Connector 13"/>
            <p:cNvCxnSpPr/>
            <p:nvPr/>
          </p:nvCxnSpPr>
          <p:spPr>
            <a:xfrm rot="16200000" flipH="1">
              <a:off x="5372100" y="3695700"/>
              <a:ext cx="152400" cy="76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7277100" y="3695700"/>
              <a:ext cx="152400" cy="76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3820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noProof="1">
                <a:latin typeface="Times New Roman" pitchFamily="18" charset="0"/>
                <a:cs typeface="Times New Roman" pitchFamily="18" charset="0"/>
              </a:rPr>
              <a:t>Tính chất 2:</a:t>
            </a:r>
            <a:endParaRPr lang="en-US" sz="2400" noProof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9144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Phép đối xứng trục</a:t>
            </a:r>
            <a:endParaRPr lang="en-US" sz="2400" b="1" noProof="1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 Biến đường thẳng thành đường thẳng (hình a).</a:t>
            </a:r>
          </a:p>
          <a:p>
            <a:pPr>
              <a:buFontTx/>
              <a:buChar char="-"/>
            </a:pPr>
            <a:r>
              <a:rPr lang="en-US" sz="2400" b="1" noProof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Biến đoạn thẳng thành đoạn thẳng bằng nó (hình b).</a:t>
            </a:r>
            <a:endParaRPr lang="en-US" sz="2400" noProof="1"/>
          </a:p>
        </p:txBody>
      </p:sp>
      <p:grpSp>
        <p:nvGrpSpPr>
          <p:cNvPr id="20" name="Group 19"/>
          <p:cNvGrpSpPr/>
          <p:nvPr/>
        </p:nvGrpSpPr>
        <p:grpSpPr>
          <a:xfrm>
            <a:off x="457200" y="2743200"/>
            <a:ext cx="8305799" cy="3600510"/>
            <a:chOff x="457200" y="2743200"/>
            <a:chExt cx="8305799" cy="3600510"/>
          </a:xfrm>
        </p:grpSpPr>
        <p:grpSp>
          <p:nvGrpSpPr>
            <p:cNvPr id="6" name="Group 5"/>
            <p:cNvGrpSpPr/>
            <p:nvPr/>
          </p:nvGrpSpPr>
          <p:grpSpPr>
            <a:xfrm>
              <a:off x="457200" y="2743200"/>
              <a:ext cx="8305799" cy="3048000"/>
              <a:chOff x="457200" y="2743200"/>
              <a:chExt cx="8305799" cy="3048000"/>
            </a:xfrm>
          </p:grpSpPr>
          <p:pic>
            <p:nvPicPr>
              <p:cNvPr id="4" name="Picture 3" descr="Screenshot (69).png"/>
              <p:cNvPicPr>
                <a:picLocks noChangeAspect="1"/>
              </p:cNvPicPr>
              <p:nvPr/>
            </p:nvPicPr>
            <p:blipFill>
              <a:blip r:embed="rId2"/>
              <a:srcRect l="15000" t="20356" r="54166" b="26285"/>
              <a:stretch>
                <a:fillRect/>
              </a:stretch>
            </p:blipFill>
            <p:spPr>
              <a:xfrm>
                <a:off x="457200" y="2743200"/>
                <a:ext cx="3733800" cy="3048000"/>
              </a:xfrm>
              <a:prstGeom prst="rect">
                <a:avLst/>
              </a:prstGeom>
            </p:spPr>
          </p:pic>
          <p:pic>
            <p:nvPicPr>
              <p:cNvPr id="5" name="Picture 4" descr="Screenshot (67).png"/>
              <p:cNvPicPr>
                <a:picLocks noChangeAspect="1"/>
              </p:cNvPicPr>
              <p:nvPr/>
            </p:nvPicPr>
            <p:blipFill>
              <a:blip r:embed="rId3"/>
              <a:srcRect l="5000" t="25871" r="64167" b="45002"/>
              <a:stretch>
                <a:fillRect/>
              </a:stretch>
            </p:blipFill>
            <p:spPr>
              <a:xfrm>
                <a:off x="4572000" y="2819400"/>
                <a:ext cx="4190999" cy="2971800"/>
              </a:xfrm>
              <a:prstGeom prst="rect">
                <a:avLst/>
              </a:prstGeom>
            </p:spPr>
          </p:pic>
        </p:grpSp>
        <p:sp>
          <p:nvSpPr>
            <p:cNvPr id="8" name="TextBox 7"/>
            <p:cNvSpPr txBox="1"/>
            <p:nvPr/>
          </p:nvSpPr>
          <p:spPr>
            <a:xfrm>
              <a:off x="1143000" y="5943600"/>
              <a:ext cx="2590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noProof="1"/>
                <a:t>Hình a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6172200" y="5943600"/>
              <a:ext cx="8899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noProof="1">
                  <a:latin typeface="Times New Roman" pitchFamily="18" charset="0"/>
                  <a:cs typeface="Times New Roman" pitchFamily="18" charset="0"/>
                </a:rPr>
                <a:t>Hình b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81000" y="2362200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- Biến đường tròn thành đường tròn có cùng bán kính (hình d).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81000" y="1981200"/>
            <a:ext cx="632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noProof="1">
                <a:latin typeface="Times New Roman" pitchFamily="18" charset="0"/>
                <a:cs typeface="Times New Roman" pitchFamily="18" charset="0"/>
              </a:rPr>
              <a:t>- Biến tam giác thành tam giác bằng nó (hình c).</a:t>
            </a:r>
            <a:endParaRPr lang="en-US" sz="24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1600200" y="2895600"/>
            <a:ext cx="5143500" cy="3752910"/>
            <a:chOff x="1600200" y="2895600"/>
            <a:chExt cx="5143500" cy="3752910"/>
          </a:xfrm>
        </p:grpSpPr>
        <p:pic>
          <p:nvPicPr>
            <p:cNvPr id="13" name="Picture 12" descr="Screenshot (70).png"/>
            <p:cNvPicPr>
              <a:picLocks noChangeAspect="1"/>
            </p:cNvPicPr>
            <p:nvPr/>
          </p:nvPicPr>
          <p:blipFill>
            <a:blip r:embed="rId4"/>
            <a:srcRect l="15833" t="17391" r="41666" b="32213"/>
            <a:stretch>
              <a:fillRect/>
            </a:stretch>
          </p:blipFill>
          <p:spPr>
            <a:xfrm>
              <a:off x="1600200" y="2895600"/>
              <a:ext cx="5143500" cy="3429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3352800" y="62484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c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133600" y="2971800"/>
            <a:ext cx="4267200" cy="3429000"/>
            <a:chOff x="2133600" y="3124200"/>
            <a:chExt cx="4267200" cy="3429000"/>
          </a:xfrm>
        </p:grpSpPr>
        <p:pic>
          <p:nvPicPr>
            <p:cNvPr id="17" name="Picture 16" descr="Screenshot (71).png"/>
            <p:cNvPicPr>
              <a:picLocks noChangeAspect="1"/>
            </p:cNvPicPr>
            <p:nvPr/>
          </p:nvPicPr>
          <p:blipFill>
            <a:blip r:embed="rId5"/>
            <a:srcRect l="12500" t="21838" r="65000" b="38143"/>
            <a:stretch>
              <a:fillRect/>
            </a:stretch>
          </p:blipFill>
          <p:spPr>
            <a:xfrm>
              <a:off x="2133600" y="3124200"/>
              <a:ext cx="4267200" cy="3429000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2971800" y="6096000"/>
              <a:ext cx="2362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841</Words>
  <Application>Microsoft Office PowerPoint</Application>
  <PresentationFormat>On-screen Show (4:3)</PresentationFormat>
  <Paragraphs>86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.VnShelley Allegro</vt:lpstr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goodudetheboy@gmail.com</cp:lastModifiedBy>
  <cp:revision>129</cp:revision>
  <dcterms:created xsi:type="dcterms:W3CDTF">2016-05-06T16:01:15Z</dcterms:created>
  <dcterms:modified xsi:type="dcterms:W3CDTF">2018-12-22T14:34:55Z</dcterms:modified>
</cp:coreProperties>
</file>